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IBM Plex Sans Medium"/>
      <p:regular r:id="rId12"/>
    </p:embeddedFont>
    <p:embeddedFont>
      <p:font typeface="IBM Plex Sans Medium"/>
      <p:regular r:id="rId13"/>
    </p:embeddedFont>
    <p:embeddedFont>
      <p:font typeface="IBM Plex Sans Medium"/>
      <p:regular r:id="rId14"/>
    </p:embeddedFont>
    <p:embeddedFont>
      <p:font typeface="IBM Plex Sans Medium"/>
      <p:regular r:id="rId15"/>
    </p:embeddedFont>
    <p:embeddedFont>
      <p:font typeface="Roboto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Information Retrieval Search Engine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Project by Shoham Choclin and Aviel Yitzhak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4933" y="657463"/>
            <a:ext cx="2103953" cy="348139"/>
          </a:xfrm>
          <a:prstGeom prst="roundRect">
            <a:avLst>
              <a:gd name="adj" fmla="val 6387"/>
            </a:avLst>
          </a:prstGeom>
          <a:solidFill>
            <a:srgbClr val="4D1F00"/>
          </a:solidFill>
          <a:ln/>
        </p:spPr>
      </p:sp>
      <p:sp>
        <p:nvSpPr>
          <p:cNvPr id="4" name="Text 1"/>
          <p:cNvSpPr/>
          <p:nvPr/>
        </p:nvSpPr>
        <p:spPr>
          <a:xfrm>
            <a:off x="6246019" y="712946"/>
            <a:ext cx="188178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EVOLUTION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134933" y="1079659"/>
            <a:ext cx="5031343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From Failure to Success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6343293" y="1936552"/>
            <a:ext cx="22860" cy="5635585"/>
          </a:xfrm>
          <a:prstGeom prst="roundRect">
            <a:avLst>
              <a:gd name="adj" fmla="val 121592"/>
            </a:avLst>
          </a:prstGeom>
          <a:solidFill>
            <a:srgbClr val="61646A"/>
          </a:solidFill>
          <a:ln/>
        </p:spPr>
      </p:sp>
      <p:sp>
        <p:nvSpPr>
          <p:cNvPr id="7" name="Shape 4"/>
          <p:cNvSpPr/>
          <p:nvPr/>
        </p:nvSpPr>
        <p:spPr>
          <a:xfrm>
            <a:off x="6528852" y="2133481"/>
            <a:ext cx="555903" cy="22860"/>
          </a:xfrm>
          <a:prstGeom prst="roundRect">
            <a:avLst>
              <a:gd name="adj" fmla="val 121592"/>
            </a:avLst>
          </a:prstGeom>
          <a:solidFill>
            <a:srgbClr val="61646A"/>
          </a:solidFill>
          <a:ln/>
        </p:spPr>
      </p:sp>
      <p:sp>
        <p:nvSpPr>
          <p:cNvPr id="8" name="Shape 5"/>
          <p:cNvSpPr/>
          <p:nvPr/>
        </p:nvSpPr>
        <p:spPr>
          <a:xfrm>
            <a:off x="6134874" y="1936552"/>
            <a:ext cx="416838" cy="41683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6204287" y="1971199"/>
            <a:ext cx="27789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269837" y="2000250"/>
            <a:ext cx="2569964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 1: Complete Failure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269837" y="2400776"/>
            <a:ext cx="6712029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Quality: 0.00, Latency: 17.67s. Database connection overhead caused timeouts and empty results. More explanation in the report about the first experiments before the initial fix.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28852" y="3857268"/>
            <a:ext cx="555903" cy="22860"/>
          </a:xfrm>
          <a:prstGeom prst="roundRect">
            <a:avLst>
              <a:gd name="adj" fmla="val 121592"/>
            </a:avLst>
          </a:prstGeom>
          <a:solidFill>
            <a:srgbClr val="61646A"/>
          </a:solidFill>
          <a:ln/>
        </p:spPr>
      </p:sp>
      <p:sp>
        <p:nvSpPr>
          <p:cNvPr id="13" name="Shape 10"/>
          <p:cNvSpPr/>
          <p:nvPr/>
        </p:nvSpPr>
        <p:spPr>
          <a:xfrm>
            <a:off x="6134874" y="3660338"/>
            <a:ext cx="416838" cy="41683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6204287" y="3694986"/>
            <a:ext cx="27789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269837" y="3724037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 2: Initial Fix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269837" y="4124563"/>
            <a:ext cx="671202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Quality: 0.324, Latency: 1.9s. Implemented BM25 on body index with parallel threading.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28852" y="5284708"/>
            <a:ext cx="555903" cy="22860"/>
          </a:xfrm>
          <a:prstGeom prst="roundRect">
            <a:avLst>
              <a:gd name="adj" fmla="val 121592"/>
            </a:avLst>
          </a:prstGeom>
          <a:solidFill>
            <a:srgbClr val="61646A"/>
          </a:solidFill>
          <a:ln/>
        </p:spPr>
      </p:sp>
      <p:sp>
        <p:nvSpPr>
          <p:cNvPr id="18" name="Shape 15"/>
          <p:cNvSpPr/>
          <p:nvPr/>
        </p:nvSpPr>
        <p:spPr>
          <a:xfrm>
            <a:off x="6134874" y="5087779"/>
            <a:ext cx="416838" cy="41683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9" name="Text 16"/>
          <p:cNvSpPr/>
          <p:nvPr/>
        </p:nvSpPr>
        <p:spPr>
          <a:xfrm>
            <a:off x="6204287" y="5122426"/>
            <a:ext cx="27789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7269837" y="5151477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 3: Optimization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7269837" y="5552003"/>
            <a:ext cx="671202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Quality: 0.46, Latency: 1.85s. Added weight normalization favoring title scores.</a:t>
            </a:r>
            <a:endParaRPr lang="en-US" sz="1450" dirty="0"/>
          </a:p>
        </p:txBody>
      </p:sp>
      <p:sp>
        <p:nvSpPr>
          <p:cNvPr id="22" name="Shape 19"/>
          <p:cNvSpPr/>
          <p:nvPr/>
        </p:nvSpPr>
        <p:spPr>
          <a:xfrm>
            <a:off x="6528852" y="6712148"/>
            <a:ext cx="555903" cy="22860"/>
          </a:xfrm>
          <a:prstGeom prst="roundRect">
            <a:avLst>
              <a:gd name="adj" fmla="val 121592"/>
            </a:avLst>
          </a:prstGeom>
          <a:solidFill>
            <a:srgbClr val="61646A"/>
          </a:solidFill>
          <a:ln/>
        </p:spPr>
      </p:sp>
      <p:sp>
        <p:nvSpPr>
          <p:cNvPr id="23" name="Shape 20"/>
          <p:cNvSpPr/>
          <p:nvPr/>
        </p:nvSpPr>
        <p:spPr>
          <a:xfrm>
            <a:off x="6134874" y="6515219"/>
            <a:ext cx="416838" cy="416838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4" name="Text 21"/>
          <p:cNvSpPr/>
          <p:nvPr/>
        </p:nvSpPr>
        <p:spPr>
          <a:xfrm>
            <a:off x="6204287" y="6549866"/>
            <a:ext cx="27789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5" name="Text 22"/>
          <p:cNvSpPr/>
          <p:nvPr/>
        </p:nvSpPr>
        <p:spPr>
          <a:xfrm>
            <a:off x="7269837" y="6578918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 4: Final State</a:t>
            </a:r>
            <a:endParaRPr lang="en-US" sz="1800" dirty="0"/>
          </a:p>
        </p:txBody>
      </p:sp>
      <p:sp>
        <p:nvSpPr>
          <p:cNvPr id="26" name="Text 23"/>
          <p:cNvSpPr/>
          <p:nvPr/>
        </p:nvSpPr>
        <p:spPr>
          <a:xfrm>
            <a:off x="7269837" y="6979444"/>
            <a:ext cx="671202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Quality: 0.49, Latency: 2.18s. Integrated PageView data for ranking boost.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634"/>
            <a:ext cx="6495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Performance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63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Quality Improvement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16831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5363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Latency Reduction</a:t>
            </a:r>
            <a:endParaRPr lang="en-US" sz="2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216831"/>
            <a:ext cx="6244709" cy="34969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68056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063121" y="2264212"/>
            <a:ext cx="799981" cy="267653"/>
          </a:xfrm>
          <a:prstGeom prst="roundRect">
            <a:avLst>
              <a:gd name="adj" fmla="val 6028"/>
            </a:avLst>
          </a:prstGeom>
          <a:noFill/>
          <a:ln w="7620">
            <a:solidFill>
              <a:srgbClr val="FFBC8F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1346" y="2344222"/>
            <a:ext cx="107513" cy="107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12557" y="2312075"/>
            <a:ext cx="462320" cy="171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</a:t>
            </a:r>
            <a:endParaRPr lang="en-US" sz="800" dirty="0"/>
          </a:p>
        </p:txBody>
      </p:sp>
      <p:sp>
        <p:nvSpPr>
          <p:cNvPr id="6" name="Shape 2"/>
          <p:cNvSpPr/>
          <p:nvPr/>
        </p:nvSpPr>
        <p:spPr>
          <a:xfrm>
            <a:off x="3930253" y="2264212"/>
            <a:ext cx="943451" cy="267653"/>
          </a:xfrm>
          <a:prstGeom prst="roundRect">
            <a:avLst>
              <a:gd name="adj" fmla="val 6028"/>
            </a:avLst>
          </a:prstGeom>
          <a:noFill/>
          <a:ln w="7620">
            <a:solidFill>
              <a:srgbClr val="FFBC8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8478" y="2344222"/>
            <a:ext cx="107513" cy="107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79689" y="2312075"/>
            <a:ext cx="605790" cy="171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0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CHALLENGE</a:t>
            </a:r>
            <a:endParaRPr lang="en-US" sz="800" dirty="0"/>
          </a:p>
        </p:txBody>
      </p:sp>
      <p:sp>
        <p:nvSpPr>
          <p:cNvPr id="9" name="Text 4"/>
          <p:cNvSpPr/>
          <p:nvPr/>
        </p:nvSpPr>
        <p:spPr>
          <a:xfrm>
            <a:off x="3063121" y="2585561"/>
            <a:ext cx="6752868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Query Analysis: What Worked &amp; What Didn't</a:t>
            </a:r>
            <a:endParaRPr lang="en-US" sz="2600" dirty="0"/>
          </a:p>
        </p:txBody>
      </p:sp>
      <p:sp>
        <p:nvSpPr>
          <p:cNvPr id="10" name="Shape 5"/>
          <p:cNvSpPr/>
          <p:nvPr/>
        </p:nvSpPr>
        <p:spPr>
          <a:xfrm>
            <a:off x="7307580" y="3207187"/>
            <a:ext cx="15240" cy="2678192"/>
          </a:xfrm>
          <a:prstGeom prst="roundRect">
            <a:avLst>
              <a:gd name="adj" fmla="val 132336"/>
            </a:avLst>
          </a:prstGeom>
          <a:solidFill>
            <a:srgbClr val="61646A"/>
          </a:solidFill>
          <a:ln/>
        </p:spPr>
      </p:sp>
      <p:sp>
        <p:nvSpPr>
          <p:cNvPr id="11" name="Shape 6"/>
          <p:cNvSpPr/>
          <p:nvPr/>
        </p:nvSpPr>
        <p:spPr>
          <a:xfrm>
            <a:off x="3047881" y="3207187"/>
            <a:ext cx="4252079" cy="120467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12" name="Text 7"/>
          <p:cNvSpPr/>
          <p:nvPr/>
        </p:nvSpPr>
        <p:spPr>
          <a:xfrm>
            <a:off x="4572000" y="3341608"/>
            <a:ext cx="2593538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Best: "Great Fire of London 1666"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3182303" y="3632359"/>
            <a:ext cx="3983236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Score: 0.756</a:t>
            </a:r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| Specific named entities and unique temporal indicator (1666) generated high IDF values. Title/Anchor weighting (0.7 combined) correctly identified exact matches.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7330440" y="4680704"/>
            <a:ext cx="4252079" cy="1204674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5" name="Text 10"/>
          <p:cNvSpPr/>
          <p:nvPr/>
        </p:nvSpPr>
        <p:spPr>
          <a:xfrm>
            <a:off x="7464862" y="4815126"/>
            <a:ext cx="2815828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Worst: "Ballet origins France Russia"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7464862" y="5105876"/>
            <a:ext cx="3983236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Score: 0.000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| PageView multiplier dominated ranking. Popular "Russia" page overwhelmed relevance. OR logic allowed single-term matches instead of requiring all terms present.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3063121" y="6086951"/>
            <a:ext cx="2455188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Corrective Actions Needed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3063121" y="6540579"/>
            <a:ext cx="850415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Pagerank to the scores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3063121" y="6802636"/>
            <a:ext cx="850415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query word threshold for long queries with many terms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3063121" y="7064692"/>
            <a:ext cx="850415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mandate presence of rarest query terms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3063121" y="7430929"/>
            <a:ext cx="850415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6808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Technical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31507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BM25 Algorithm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9623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Replaced cosine similarity with BM25 on body index for improved relevance scoring.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531507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Parallel Threading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962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Made search function threadable—body, title, and anchor searches run in parallel.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531507"/>
            <a:ext cx="4196358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705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IDF Filtering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962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Ignored postings lists of low IDF terms to reduce computational overhead.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6817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036820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2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Weight Normalization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70154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Adjusted scoring weights to favor title matches, normalizing BM25 scores against title/anchor logic.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6817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036820"/>
            <a:ext cx="64079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2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PageView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70154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Multiplied relevance scores with smoothed PageView data to boost popular pages.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8525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Results: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30 successful queries, 0 failures. Average Quality: 0.49 | Average Latency: 2.18 seconds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2026-01-19T17:39:43Z</dcterms:created>
  <dcterms:modified xsi:type="dcterms:W3CDTF">2026-01-19T17:39:43Z</dcterms:modified>
</cp:coreProperties>
</file>